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386" r:id="rId2"/>
    <p:sldId id="387" r:id="rId3"/>
    <p:sldId id="38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855A5D-7371-8746-B83E-4C7A4CAD9646}" v="8" dt="2019-04-09T00:42:44.9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62"/>
    <p:restoredTop sz="85510" autoAdjust="0"/>
  </p:normalViewPr>
  <p:slideViewPr>
    <p:cSldViewPr snapToGrid="0" snapToObjects="1">
      <p:cViewPr varScale="1">
        <p:scale>
          <a:sx n="108" d="100"/>
          <a:sy n="108" d="100"/>
        </p:scale>
        <p:origin x="1896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fjghod Goh" userId="17a83449cc180f75" providerId="LiveId" clId="{CD855A5D-7371-8746-B83E-4C7A4CAD9646}"/>
    <pc:docChg chg="modSld">
      <pc:chgData name="bfjghod Goh" userId="17a83449cc180f75" providerId="LiveId" clId="{CD855A5D-7371-8746-B83E-4C7A4CAD9646}" dt="2019-04-09T00:42:49.241" v="8" actId="1076"/>
      <pc:docMkLst>
        <pc:docMk/>
      </pc:docMkLst>
      <pc:sldChg chg="modSp">
        <pc:chgData name="bfjghod Goh" userId="17a83449cc180f75" providerId="LiveId" clId="{CD855A5D-7371-8746-B83E-4C7A4CAD9646}" dt="2019-04-09T00:42:49.241" v="8" actId="1076"/>
        <pc:sldMkLst>
          <pc:docMk/>
          <pc:sldMk cId="3512333010" sldId="381"/>
        </pc:sldMkLst>
        <pc:spChg chg="mod">
          <ac:chgData name="bfjghod Goh" userId="17a83449cc180f75" providerId="LiveId" clId="{CD855A5D-7371-8746-B83E-4C7A4CAD9646}" dt="2019-04-09T00:42:49.241" v="8" actId="1076"/>
          <ac:spMkLst>
            <pc:docMk/>
            <pc:sldMk cId="3512333010" sldId="381"/>
            <ac:spMk id="6" creationId="{00000000-0000-0000-0000-000000000000}"/>
          </ac:spMkLst>
        </pc:spChg>
      </pc:sldChg>
    </pc:docChg>
  </pc:docChgLst>
  <pc:docChgLst>
    <pc:chgData name="bfjghod Goh" userId="17a83449cc180f75" providerId="LiveId" clId="{A818243A-5C5B-404B-8802-6549298BA1D3}"/>
    <pc:docChg chg="custSel modSld">
      <pc:chgData name="bfjghod Goh" userId="17a83449cc180f75" providerId="LiveId" clId="{A818243A-5C5B-404B-8802-6549298BA1D3}" dt="2019-02-17T07:56:41.372" v="62" actId="1076"/>
      <pc:docMkLst>
        <pc:docMk/>
      </pc:docMkLst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359B4F-9EDD-4842-99B7-7BB574FF99ED}" type="datetimeFigureOut">
              <a:rPr lang="en-US" smtClean="0"/>
              <a:t>1/12/20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6503D-97CF-E342-8BC3-09D177F85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49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FE6EB-52C2-D146-947F-EA67BB7CE2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F23BBF-EAB1-8D43-905E-7232368CA5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F67CE4-0AD3-374F-A15A-A50F91230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4F72-DCB2-EF40-93F5-4B38D92F98EF}" type="datetimeFigureOut">
              <a:rPr lang="en-US" smtClean="0"/>
              <a:t>1/12/20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5CC9E9-7309-594B-9AA5-0440A3F74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33E26-CAC2-5140-996A-4F5C1FBE0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8082-77E1-4647-A12C-64B04CFBB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495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54507-0BD8-BA4E-8D0B-D06025B86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6ACE46-AE5F-3A47-903F-64677651B9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49FFF9-D3CF-784B-B601-8ED063A5C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4F72-DCB2-EF40-93F5-4B38D92F98EF}" type="datetimeFigureOut">
              <a:rPr lang="en-US" smtClean="0"/>
              <a:t>1/12/20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DD7A71-B34E-FA43-8479-BC43F68E6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7A90C5-A984-C144-B71A-D26919FBF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8082-77E1-4647-A12C-64B04CFBB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384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6F744D-043C-9A4B-BB55-64541D0212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68A85F-DA9E-8A43-ADF0-8E6EA4A762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1D6353-C32B-BB40-8EE7-D119A25D9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4F72-DCB2-EF40-93F5-4B38D92F98EF}" type="datetimeFigureOut">
              <a:rPr lang="en-US" smtClean="0"/>
              <a:t>1/12/20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0FF0B-B9CB-9143-9BA3-69B6F6B08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55C12-F26F-3E4C-838D-ED0768E37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8082-77E1-4647-A12C-64B04CFBB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598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F493A-7FE2-6345-BB21-70CF26701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C4CC29-B268-7C4F-82F9-20D3793A6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E39E42-6705-3A45-A632-0E65A5A9E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4F72-DCB2-EF40-93F5-4B38D92F98EF}" type="datetimeFigureOut">
              <a:rPr lang="en-US" smtClean="0"/>
              <a:t>1/12/20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E51C00-4A0D-A846-BD18-4F3A2204D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FE58FF-4678-484A-8D04-F1C1A0632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8082-77E1-4647-A12C-64B04CFBB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365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1516F-87D0-AB4B-8776-BF2CF61E8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528DFE-C773-A844-95E0-87F41AC1A1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6D56BC-52C9-9A47-80F7-2E392EDAD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4F72-DCB2-EF40-93F5-4B38D92F98EF}" type="datetimeFigureOut">
              <a:rPr lang="en-US" smtClean="0"/>
              <a:t>1/12/20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F2FD8-B881-7E49-91E6-5A5241F94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F2705B-4515-EB48-A983-AD7B4C871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8082-77E1-4647-A12C-64B04CFBB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649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493B5-28BB-134A-B4E9-5152408B3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E5EB0-8737-9B49-A5DC-885C067D15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D1F6F9-D852-D84F-8F19-81FDA999E3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CADC41-6E8D-8244-B758-2967B1D5B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4F72-DCB2-EF40-93F5-4B38D92F98EF}" type="datetimeFigureOut">
              <a:rPr lang="en-US" smtClean="0"/>
              <a:t>1/12/20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31C041-2D5F-6B41-9CE8-C69D9474C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DDF759-9327-964B-8382-9E7D471BC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8082-77E1-4647-A12C-64B04CFBB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26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1FE7A-2603-4D4A-BA8A-A95EB8DD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49C311-4280-724E-9468-382A12B7E5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7F4305-7B29-3D49-BDB4-04DAA5B42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C55642-4252-3D49-8EC7-771C78A2D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60EBFE-0714-844C-9308-FECE82F62D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66E9CF-B534-2F48-92BC-4E7B8E093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4F72-DCB2-EF40-93F5-4B38D92F98EF}" type="datetimeFigureOut">
              <a:rPr lang="en-US" smtClean="0"/>
              <a:t>1/12/20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2A018D-7663-E341-AAE5-D72F61668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F82666-1716-114B-B430-6220A0DBE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8082-77E1-4647-A12C-64B04CFBB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623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CB10D-C8F6-E84E-8DC8-009CDC1A0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775A1E-63A2-164D-9DC7-3F1F79E11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4F72-DCB2-EF40-93F5-4B38D92F98EF}" type="datetimeFigureOut">
              <a:rPr lang="en-US" smtClean="0"/>
              <a:t>1/12/20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F60786-4F96-2841-BBAC-0647EA22C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2A0343-94F3-5F4E-AA55-FF9463224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8082-77E1-4647-A12C-64B04CFBB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284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BDA52C-5BD4-3C45-BEE1-A1BE274FA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4F72-DCB2-EF40-93F5-4B38D92F98EF}" type="datetimeFigureOut">
              <a:rPr lang="en-US" smtClean="0"/>
              <a:t>1/12/20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57CACD-32F7-9C46-82F3-539EA6DE8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40EE43-9512-F743-A627-3C8EDF843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8082-77E1-4647-A12C-64B04CFBB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84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81320-6512-3A48-BE2C-89ADD611B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92A30-9E79-9E40-8E05-C430581F1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738554-31BB-404F-AD21-07D9209102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32C0D8-C57C-B441-9B72-93CDF129B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4F72-DCB2-EF40-93F5-4B38D92F98EF}" type="datetimeFigureOut">
              <a:rPr lang="en-US" smtClean="0"/>
              <a:t>1/12/20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605B55-D0E2-C042-A4FD-1AAD32D27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BD6BF5-CEB6-094F-AD4B-3ED06C53F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8082-77E1-4647-A12C-64B04CFBB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78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AEA49-A2A2-3B48-AF31-9ABC75D72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A17A5D-444C-684A-B45A-13DC11C2F9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F6822C-336C-684D-B551-2198C5F84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F5853F-36AB-0149-AAFC-AF5E8BC44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4F72-DCB2-EF40-93F5-4B38D92F98EF}" type="datetimeFigureOut">
              <a:rPr lang="en-US" smtClean="0"/>
              <a:t>1/12/20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BD1194-338B-9240-9C23-DCCCAAA89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94BBA2-CB32-C347-9334-21616B854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8082-77E1-4647-A12C-64B04CFBB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2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CE24ED-BC02-F842-AB4D-C55DCA17C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11230-A34A-6844-B6C0-54C82EA6E5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12533-B73A-994E-99E8-E3CD2DD90C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04F72-DCB2-EF40-93F5-4B38D92F98EF}" type="datetimeFigureOut">
              <a:rPr lang="en-US" smtClean="0"/>
              <a:t>1/12/20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20149-29F3-9B4C-B3E6-8EC9DA3F1D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C8DCC-9B64-5F4F-BA0F-AC263C662F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08082-77E1-4647-A12C-64B04CFBB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980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17"/>
            <a:ext cx="12192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GB" b="1" dirty="0"/>
              <a:t>Assume that you are given a list of floats </a:t>
            </a:r>
            <a:r>
              <a:rPr lang="en-GB" b="1" dirty="0" err="1"/>
              <a:t>my_list</a:t>
            </a:r>
            <a:r>
              <a:rPr lang="en-GB" b="1" dirty="0"/>
              <a:t> that is already sorted. </a:t>
            </a:r>
            <a:r>
              <a:rPr lang="en-GB" dirty="0"/>
              <a:t>We are interested in programming a function that searches if a certain element belongs to the list (of course, we assume that you can't use the built-in in operator).</a:t>
            </a:r>
          </a:p>
          <a:p>
            <a:pPr marL="342900" indent="-342900">
              <a:buAutoNum type="arabicPeriod"/>
            </a:pPr>
            <a:endParaRPr lang="en-GB" b="1" dirty="0"/>
          </a:p>
          <a:p>
            <a:r>
              <a:rPr lang="en-GB" dirty="0"/>
              <a:t>(a) Implement a simple function </a:t>
            </a:r>
            <a:r>
              <a:rPr lang="en-GB" dirty="0" err="1"/>
              <a:t>search_element</a:t>
            </a:r>
            <a:r>
              <a:rPr lang="en-GB" dirty="0"/>
              <a:t> that takes as inputs a sorted list and a float, and that will return a </a:t>
            </a:r>
            <a:r>
              <a:rPr lang="en-GB" dirty="0" err="1"/>
              <a:t>boolean</a:t>
            </a:r>
            <a:r>
              <a:rPr lang="en-GB" dirty="0"/>
              <a:t> value True if the oat belongs to the list, False otherwise. The function will simply scan through each of the elements one at a time</a:t>
            </a:r>
            <a:endParaRPr lang="en-SG" b="1" dirty="0"/>
          </a:p>
        </p:txBody>
      </p:sp>
    </p:spTree>
    <p:extLst>
      <p:ext uri="{BB962C8B-B14F-4D97-AF65-F5344CB8AC3E}">
        <p14:creationId xmlns:p14="http://schemas.microsoft.com/office/powerpoint/2010/main" val="1225548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17"/>
            <a:ext cx="12192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GB" b="1" dirty="0"/>
              <a:t>Assume that you are given a list of floats </a:t>
            </a:r>
            <a:r>
              <a:rPr lang="en-GB" b="1" dirty="0" err="1"/>
              <a:t>my_list</a:t>
            </a:r>
            <a:r>
              <a:rPr lang="en-GB" b="1" dirty="0"/>
              <a:t> that is already sorted. </a:t>
            </a:r>
            <a:r>
              <a:rPr lang="en-GB" dirty="0"/>
              <a:t>We are interested in programming a function that searches if a certain element belongs to the list (of course, we assume that you can't use the built-in in operator).</a:t>
            </a:r>
          </a:p>
          <a:p>
            <a:pPr marL="342900" indent="-342900">
              <a:buAutoNum type="arabicPeriod"/>
            </a:pPr>
            <a:endParaRPr lang="en-GB" b="1" dirty="0"/>
          </a:p>
          <a:p>
            <a:r>
              <a:rPr lang="en-GB" dirty="0"/>
              <a:t>(a) Implement a simple function </a:t>
            </a:r>
            <a:r>
              <a:rPr lang="en-GB" dirty="0" err="1"/>
              <a:t>search_element</a:t>
            </a:r>
            <a:r>
              <a:rPr lang="en-GB" dirty="0"/>
              <a:t> that takes as inputs a sorted list and a float, and that will return a </a:t>
            </a:r>
            <a:r>
              <a:rPr lang="en-GB" dirty="0" err="1"/>
              <a:t>boolean</a:t>
            </a:r>
            <a:r>
              <a:rPr lang="en-GB" dirty="0"/>
              <a:t> value True if the oat belongs to the list, False otherwise. The function will simply scan through each of the elements one at a time</a:t>
            </a:r>
            <a:endParaRPr lang="en-SG" b="1" dirty="0"/>
          </a:p>
        </p:txBody>
      </p:sp>
      <p:sp>
        <p:nvSpPr>
          <p:cNvPr id="2" name="Rectangle 1"/>
          <p:cNvSpPr/>
          <p:nvPr/>
        </p:nvSpPr>
        <p:spPr>
          <a:xfrm>
            <a:off x="414130" y="2226170"/>
            <a:ext cx="11115262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b="1" dirty="0" err="1">
                <a:solidFill>
                  <a:srgbClr val="3C78D8"/>
                </a:solidFill>
                <a:latin typeface="Courier New"/>
                <a:ea typeface="Courier New"/>
              </a:rPr>
              <a:t>def</a:t>
            </a:r>
            <a:r>
              <a:rPr lang="en-GB" b="1" dirty="0">
                <a:solidFill>
                  <a:srgbClr val="3C78D8"/>
                </a:solidFill>
                <a:latin typeface="Courier New"/>
                <a:ea typeface="Courier New"/>
              </a:rPr>
              <a:t> </a:t>
            </a:r>
            <a:r>
              <a:rPr lang="en-GB" b="1" dirty="0" err="1">
                <a:latin typeface="Courier New"/>
                <a:ea typeface="Courier New"/>
              </a:rPr>
              <a:t>search_element</a:t>
            </a:r>
            <a:r>
              <a:rPr lang="en-GB" dirty="0">
                <a:latin typeface="Arial"/>
                <a:ea typeface="Arial"/>
              </a:rPr>
              <a:t> (</a:t>
            </a:r>
            <a:r>
              <a:rPr lang="en-GB" b="1" dirty="0" err="1">
                <a:latin typeface="Courier New"/>
                <a:ea typeface="Courier New"/>
              </a:rPr>
              <a:t>mylist</a:t>
            </a:r>
            <a:r>
              <a:rPr lang="en-GB" b="1" dirty="0">
                <a:latin typeface="Courier New"/>
                <a:ea typeface="Courier New"/>
              </a:rPr>
              <a:t>, element):</a:t>
            </a:r>
            <a:endParaRPr lang="en-SG" b="1" dirty="0">
              <a:latin typeface="Arial"/>
              <a:ea typeface="Aria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b="1" dirty="0">
                <a:latin typeface="Courier New"/>
                <a:ea typeface="Courier New"/>
              </a:rPr>
              <a:t>	</a:t>
            </a:r>
            <a:r>
              <a:rPr lang="en-GB" b="1" dirty="0">
                <a:solidFill>
                  <a:srgbClr val="B7B7B7"/>
                </a:solidFill>
                <a:latin typeface="Courier New"/>
                <a:ea typeface="Courier New"/>
              </a:rPr>
              <a:t>''' This function performs a simple search of the input element </a:t>
            </a:r>
            <a:r>
              <a:rPr lang="en-GB" b="1" dirty="0">
                <a:latin typeface="Courier New"/>
                <a:ea typeface="Courier New"/>
              </a:rPr>
              <a:t>	</a:t>
            </a:r>
            <a:r>
              <a:rPr lang="en-GB" b="1" dirty="0">
                <a:solidFill>
                  <a:srgbClr val="B7B7B7"/>
                </a:solidFill>
                <a:latin typeface="Courier New"/>
                <a:ea typeface="Courier New"/>
              </a:rPr>
              <a:t>over the input list </a:t>
            </a:r>
            <a:r>
              <a:rPr lang="en-GB" b="1" dirty="0" err="1">
                <a:solidFill>
                  <a:srgbClr val="B7B7B7"/>
                </a:solidFill>
                <a:latin typeface="Courier New"/>
                <a:ea typeface="Courier New"/>
              </a:rPr>
              <a:t>mylist</a:t>
            </a:r>
            <a:r>
              <a:rPr lang="en-GB" b="1" dirty="0">
                <a:solidFill>
                  <a:srgbClr val="B7B7B7"/>
                </a:solidFill>
                <a:latin typeface="Courier New"/>
                <a:ea typeface="Courier New"/>
              </a:rPr>
              <a:t>. It returns True if the element</a:t>
            </a:r>
            <a:endParaRPr lang="en-SG" b="1" dirty="0">
              <a:latin typeface="Arial"/>
              <a:ea typeface="Aria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b="1" dirty="0">
                <a:latin typeface="Courier New"/>
                <a:ea typeface="Courier New"/>
              </a:rPr>
              <a:t>	</a:t>
            </a:r>
            <a:r>
              <a:rPr lang="en-GB" b="1" dirty="0">
                <a:solidFill>
                  <a:srgbClr val="B7B7B7"/>
                </a:solidFill>
                <a:latin typeface="Courier New"/>
                <a:ea typeface="Courier New"/>
              </a:rPr>
              <a:t>belongs to the list, False otherwise.'''</a:t>
            </a:r>
            <a:endParaRPr lang="en-SG" b="1" dirty="0">
              <a:latin typeface="Arial"/>
              <a:ea typeface="Aria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b="1" dirty="0">
                <a:latin typeface="Courier New"/>
                <a:ea typeface="Courier New"/>
              </a:rPr>
              <a:t>	</a:t>
            </a:r>
            <a:r>
              <a:rPr lang="en-GB" b="1" dirty="0">
                <a:solidFill>
                  <a:srgbClr val="B7B7B7"/>
                </a:solidFill>
                <a:latin typeface="Courier New"/>
                <a:ea typeface="Courier New"/>
              </a:rPr>
              <a:t># for all the entries of the list , we check</a:t>
            </a:r>
            <a:endParaRPr lang="en-SG" b="1" dirty="0">
              <a:latin typeface="Arial"/>
              <a:ea typeface="Aria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b="1" dirty="0">
                <a:latin typeface="Courier New"/>
                <a:ea typeface="Courier New"/>
              </a:rPr>
              <a:t>	</a:t>
            </a:r>
            <a:r>
              <a:rPr lang="en-GB" b="1" dirty="0">
                <a:solidFill>
                  <a:srgbClr val="B7B7B7"/>
                </a:solidFill>
                <a:latin typeface="Courier New"/>
                <a:ea typeface="Courier New"/>
              </a:rPr>
              <a:t># it is equal to element and return True if so</a:t>
            </a:r>
            <a:endParaRPr lang="en-SG" b="1" dirty="0">
              <a:latin typeface="Arial"/>
              <a:ea typeface="Aria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b="1" dirty="0">
                <a:latin typeface="Courier New"/>
                <a:ea typeface="Courier New"/>
              </a:rPr>
              <a:t>	</a:t>
            </a:r>
            <a:r>
              <a:rPr lang="en-GB" b="1" dirty="0">
                <a:solidFill>
                  <a:srgbClr val="3C78D8"/>
                </a:solidFill>
                <a:latin typeface="Courier New"/>
                <a:ea typeface="Courier New"/>
              </a:rPr>
              <a:t>for </a:t>
            </a:r>
            <a:r>
              <a:rPr lang="en-GB" b="1" dirty="0">
                <a:latin typeface="Courier New"/>
                <a:ea typeface="Courier New"/>
              </a:rPr>
              <a:t>i </a:t>
            </a:r>
            <a:r>
              <a:rPr lang="en-GB" b="1" dirty="0">
                <a:solidFill>
                  <a:srgbClr val="3C78D8"/>
                </a:solidFill>
                <a:latin typeface="Courier New"/>
                <a:ea typeface="Courier New"/>
              </a:rPr>
              <a:t>in </a:t>
            </a:r>
            <a:r>
              <a:rPr lang="en-GB" b="1" dirty="0" err="1">
                <a:latin typeface="Courier New"/>
                <a:ea typeface="Courier New"/>
              </a:rPr>
              <a:t>mylist</a:t>
            </a:r>
            <a:r>
              <a:rPr lang="en-GB" b="1" dirty="0">
                <a:latin typeface="Courier New"/>
                <a:ea typeface="Courier New"/>
              </a:rPr>
              <a:t> :</a:t>
            </a:r>
            <a:endParaRPr lang="en-SG" b="1" dirty="0">
              <a:latin typeface="Arial"/>
              <a:ea typeface="Aria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b="1" dirty="0">
                <a:latin typeface="Courier New"/>
                <a:ea typeface="Courier New"/>
              </a:rPr>
              <a:t>		</a:t>
            </a:r>
            <a:r>
              <a:rPr lang="en-GB" b="1" dirty="0">
                <a:solidFill>
                  <a:srgbClr val="3C78D8"/>
                </a:solidFill>
                <a:latin typeface="Courier New"/>
                <a:ea typeface="Courier New"/>
              </a:rPr>
              <a:t>if </a:t>
            </a:r>
            <a:r>
              <a:rPr lang="en-GB" b="1" dirty="0">
                <a:latin typeface="Courier New"/>
                <a:ea typeface="Courier New"/>
              </a:rPr>
              <a:t>i == element :</a:t>
            </a:r>
            <a:endParaRPr lang="en-SG" b="1" dirty="0">
              <a:latin typeface="Arial"/>
              <a:ea typeface="Aria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b="1" dirty="0">
                <a:latin typeface="Courier New"/>
                <a:ea typeface="Courier New"/>
              </a:rPr>
              <a:t>			</a:t>
            </a:r>
            <a:r>
              <a:rPr lang="en-GB" b="1" dirty="0">
                <a:solidFill>
                  <a:srgbClr val="3C78D8"/>
                </a:solidFill>
                <a:latin typeface="Courier New"/>
                <a:ea typeface="Courier New"/>
              </a:rPr>
              <a:t>return </a:t>
            </a:r>
            <a:r>
              <a:rPr lang="en-GB" b="1" dirty="0">
                <a:latin typeface="Courier New"/>
                <a:ea typeface="Courier New"/>
              </a:rPr>
              <a:t>True</a:t>
            </a:r>
            <a:endParaRPr lang="en-SG" b="1" dirty="0">
              <a:latin typeface="Arial"/>
              <a:ea typeface="Aria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b="1" dirty="0">
                <a:latin typeface="Courier New"/>
                <a:ea typeface="Courier New"/>
              </a:rPr>
              <a:t>	</a:t>
            </a:r>
            <a:r>
              <a:rPr lang="en-GB" b="1" dirty="0">
                <a:solidFill>
                  <a:srgbClr val="3C78D8"/>
                </a:solidFill>
                <a:latin typeface="Courier New"/>
                <a:ea typeface="Courier New"/>
              </a:rPr>
              <a:t>return </a:t>
            </a:r>
            <a:r>
              <a:rPr lang="en-GB" b="1" dirty="0">
                <a:latin typeface="Courier New"/>
                <a:ea typeface="Courier New"/>
              </a:rPr>
              <a:t>False</a:t>
            </a:r>
            <a:endParaRPr lang="en-SG" b="1" dirty="0">
              <a:effectLst/>
              <a:latin typeface="Arial"/>
              <a:ea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6861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17"/>
            <a:ext cx="12192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GB" b="1" dirty="0"/>
              <a:t>Assume that you are given a list of floats </a:t>
            </a:r>
            <a:r>
              <a:rPr lang="en-GB" b="1" dirty="0" err="1"/>
              <a:t>my_list</a:t>
            </a:r>
            <a:r>
              <a:rPr lang="en-GB" b="1" dirty="0"/>
              <a:t> that is already sorted. </a:t>
            </a:r>
            <a:r>
              <a:rPr lang="en-GB" dirty="0"/>
              <a:t>We are interested in programming a function that searches if a certain element belongs to the list (of course, we assume that you can't use the built-in in operator).</a:t>
            </a:r>
          </a:p>
          <a:p>
            <a:pPr marL="342900" indent="-342900">
              <a:buAutoNum type="arabicPeriod"/>
            </a:pPr>
            <a:endParaRPr lang="en-GB" dirty="0"/>
          </a:p>
          <a:p>
            <a:r>
              <a:rPr lang="en-GB" dirty="0"/>
              <a:t>(b) Implement the same functionality, but this time using the binary search strategy: </a:t>
            </a:r>
            <a:endParaRPr lang="en-SG" b="1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GB" dirty="0"/>
              <a:t>in order to look for an element </a:t>
            </a:r>
            <a:r>
              <a:rPr lang="en-GB" i="1" dirty="0"/>
              <a:t>x</a:t>
            </a:r>
            <a:r>
              <a:rPr lang="en-GB" dirty="0"/>
              <a:t> in a sorted list </a:t>
            </a:r>
            <a:r>
              <a:rPr lang="en-GB" i="1" dirty="0"/>
              <a:t>L</a:t>
            </a:r>
            <a:r>
              <a:rPr lang="en-GB" dirty="0"/>
              <a:t>, just pick the entry located in the middle of </a:t>
            </a:r>
            <a:r>
              <a:rPr lang="en-GB" i="1" dirty="0"/>
              <a:t>L</a:t>
            </a:r>
            <a:r>
              <a:rPr lang="en-GB" dirty="0"/>
              <a:t> and compare it with </a:t>
            </a:r>
            <a:r>
              <a:rPr lang="en-GB" i="1" dirty="0"/>
              <a:t>x</a:t>
            </a:r>
            <a:r>
              <a:rPr lang="en-GB" dirty="0"/>
              <a:t>. </a:t>
            </a:r>
            <a:endParaRPr lang="en-SG" b="1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GB" dirty="0"/>
              <a:t>If it is equal, you found </a:t>
            </a:r>
            <a:r>
              <a:rPr lang="en-GB" i="1" dirty="0"/>
              <a:t>x</a:t>
            </a:r>
            <a:r>
              <a:rPr lang="en-GB" dirty="0"/>
              <a:t>. </a:t>
            </a:r>
            <a:endParaRPr lang="en-SG" b="1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GB" dirty="0"/>
              <a:t>If it is greater than </a:t>
            </a:r>
            <a:r>
              <a:rPr lang="en-GB" i="1" dirty="0"/>
              <a:t>x</a:t>
            </a:r>
            <a:r>
              <a:rPr lang="en-GB" dirty="0"/>
              <a:t>, then there is no chance that </a:t>
            </a:r>
            <a:r>
              <a:rPr lang="en-GB" i="1" dirty="0"/>
              <a:t>x</a:t>
            </a:r>
            <a:r>
              <a:rPr lang="en-GB" dirty="0"/>
              <a:t> can be in the upper part of </a:t>
            </a:r>
            <a:r>
              <a:rPr lang="en-GB" i="1" dirty="0"/>
              <a:t>L</a:t>
            </a:r>
            <a:r>
              <a:rPr lang="en-GB" dirty="0"/>
              <a:t>, so we only need to repeat the search in the lower part of </a:t>
            </a:r>
            <a:r>
              <a:rPr lang="en-GB" i="1" dirty="0"/>
              <a:t>L</a:t>
            </a:r>
            <a:r>
              <a:rPr lang="en-GB" dirty="0"/>
              <a:t> only. </a:t>
            </a:r>
            <a:endParaRPr lang="en-SG" b="1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GB" dirty="0"/>
              <a:t>If it is smaller than </a:t>
            </a:r>
            <a:r>
              <a:rPr lang="en-GB" i="1" dirty="0"/>
              <a:t>x</a:t>
            </a:r>
            <a:r>
              <a:rPr lang="en-GB" dirty="0"/>
              <a:t>, then there is no chance that x can be in the lower part of </a:t>
            </a:r>
            <a:r>
              <a:rPr lang="en-GB" i="1" dirty="0"/>
              <a:t>L</a:t>
            </a:r>
            <a:r>
              <a:rPr lang="en-GB" dirty="0"/>
              <a:t>, so we only need to repeat the search in the upper part of </a:t>
            </a:r>
            <a:r>
              <a:rPr lang="en-GB" i="1" dirty="0"/>
              <a:t>L</a:t>
            </a:r>
            <a:r>
              <a:rPr lang="en-GB" dirty="0"/>
              <a:t> only.</a:t>
            </a:r>
            <a:endParaRPr lang="en-SG" b="1" dirty="0"/>
          </a:p>
          <a:p>
            <a:endParaRPr lang="en-GB" b="1" dirty="0"/>
          </a:p>
        </p:txBody>
      </p:sp>
      <p:sp>
        <p:nvSpPr>
          <p:cNvPr id="5" name="Rectangle 4"/>
          <p:cNvSpPr/>
          <p:nvPr/>
        </p:nvSpPr>
        <p:spPr>
          <a:xfrm>
            <a:off x="0" y="2867991"/>
            <a:ext cx="12059477" cy="3808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GB" sz="1400" b="1" dirty="0" err="1">
                <a:solidFill>
                  <a:srgbClr val="3C78D8"/>
                </a:solidFill>
                <a:latin typeface="Courier New"/>
                <a:ea typeface="Courier New"/>
              </a:rPr>
              <a:t>def</a:t>
            </a:r>
            <a:r>
              <a:rPr lang="en-GB" sz="1400" b="1" dirty="0">
                <a:solidFill>
                  <a:srgbClr val="3C78D8"/>
                </a:solidFill>
                <a:latin typeface="Courier New"/>
                <a:ea typeface="Courier New"/>
              </a:rPr>
              <a:t> </a:t>
            </a:r>
            <a:r>
              <a:rPr lang="en-GB" sz="1400" b="1" dirty="0" err="1">
                <a:latin typeface="Courier New"/>
                <a:ea typeface="Courier New"/>
              </a:rPr>
              <a:t>binary_search</a:t>
            </a:r>
            <a:r>
              <a:rPr lang="en-GB" sz="1400" b="1" dirty="0">
                <a:latin typeface="Courier New"/>
                <a:ea typeface="Courier New"/>
              </a:rPr>
              <a:t>(</a:t>
            </a:r>
            <a:r>
              <a:rPr lang="en-GB" sz="1400" b="1" dirty="0" err="1">
                <a:latin typeface="Courier New"/>
                <a:ea typeface="Courier New"/>
              </a:rPr>
              <a:t>mylist</a:t>
            </a:r>
            <a:r>
              <a:rPr lang="en-GB" sz="1400" b="1" dirty="0">
                <a:latin typeface="Courier New"/>
                <a:ea typeface="Courier New"/>
              </a:rPr>
              <a:t>, element ):</a:t>
            </a:r>
            <a:endParaRPr lang="en-SG" sz="1400" b="1" dirty="0">
              <a:latin typeface="Arial"/>
              <a:ea typeface="Arial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GB" sz="1400" b="1" dirty="0">
                <a:latin typeface="Courier New"/>
                <a:ea typeface="Courier New"/>
              </a:rPr>
              <a:t>	</a:t>
            </a:r>
            <a:r>
              <a:rPr lang="en-GB" sz="1400" b="1" dirty="0">
                <a:solidFill>
                  <a:srgbClr val="3C78D8"/>
                </a:solidFill>
                <a:latin typeface="Courier New"/>
                <a:ea typeface="Courier New"/>
              </a:rPr>
              <a:t>if </a:t>
            </a:r>
            <a:r>
              <a:rPr lang="en-GB" sz="1400" b="1" dirty="0" err="1">
                <a:solidFill>
                  <a:srgbClr val="3C78D8"/>
                </a:solidFill>
                <a:latin typeface="Courier New"/>
                <a:ea typeface="Courier New"/>
              </a:rPr>
              <a:t>len</a:t>
            </a:r>
            <a:r>
              <a:rPr lang="en-GB" sz="1400" b="1" dirty="0">
                <a:latin typeface="Courier New"/>
                <a:ea typeface="Courier New"/>
              </a:rPr>
              <a:t>(</a:t>
            </a:r>
            <a:r>
              <a:rPr lang="en-GB" sz="1400" b="1" dirty="0" err="1">
                <a:latin typeface="Courier New"/>
                <a:ea typeface="Courier New"/>
              </a:rPr>
              <a:t>mylist</a:t>
            </a:r>
            <a:r>
              <a:rPr lang="en-GB" sz="1400" b="1" dirty="0">
                <a:latin typeface="Courier New"/>
                <a:ea typeface="Courier New"/>
              </a:rPr>
              <a:t>) == 0: </a:t>
            </a:r>
            <a:r>
              <a:rPr lang="en-GB" sz="1400" b="1" dirty="0">
                <a:solidFill>
                  <a:schemeClr val="bg1">
                    <a:lumMod val="65000"/>
                  </a:schemeClr>
                </a:solidFill>
                <a:latin typeface="Courier New"/>
                <a:ea typeface="Courier New"/>
              </a:rPr>
              <a:t>#if list is empty, it’s not there</a:t>
            </a:r>
            <a:endParaRPr lang="en-SG" sz="1400" b="1" dirty="0">
              <a:solidFill>
                <a:schemeClr val="bg1">
                  <a:lumMod val="65000"/>
                </a:schemeClr>
              </a:solidFill>
              <a:latin typeface="Arial"/>
              <a:ea typeface="Arial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GB" sz="1400" b="1" dirty="0">
                <a:latin typeface="Courier New"/>
                <a:ea typeface="Courier New"/>
              </a:rPr>
              <a:t>		</a:t>
            </a:r>
            <a:r>
              <a:rPr lang="en-GB" sz="1400" b="1" dirty="0">
                <a:solidFill>
                  <a:srgbClr val="3C78D8"/>
                </a:solidFill>
                <a:latin typeface="Courier New"/>
                <a:ea typeface="Courier New"/>
              </a:rPr>
              <a:t>return </a:t>
            </a:r>
            <a:r>
              <a:rPr lang="en-GB" sz="1400" b="1" dirty="0">
                <a:latin typeface="Courier New"/>
                <a:ea typeface="Courier New"/>
              </a:rPr>
              <a:t>False</a:t>
            </a:r>
            <a:endParaRPr lang="en-SG" sz="1400" b="1" dirty="0">
              <a:latin typeface="Arial"/>
              <a:ea typeface="Arial"/>
            </a:endParaRPr>
          </a:p>
          <a:p>
            <a:pPr algn="just">
              <a:lnSpc>
                <a:spcPct val="115000"/>
              </a:lnSpc>
            </a:pPr>
            <a:r>
              <a:rPr lang="en-GB" sz="1400" b="1" dirty="0">
                <a:latin typeface="Courier New"/>
                <a:ea typeface="Courier New"/>
              </a:rPr>
              <a:t>	</a:t>
            </a:r>
            <a:r>
              <a:rPr lang="en-GB" sz="1400" b="1" dirty="0">
                <a:solidFill>
                  <a:srgbClr val="3C78D8"/>
                </a:solidFill>
                <a:latin typeface="Courier New"/>
                <a:ea typeface="Courier New"/>
              </a:rPr>
              <a:t>if </a:t>
            </a:r>
            <a:r>
              <a:rPr lang="en-GB" sz="1400" b="1" dirty="0" err="1">
                <a:solidFill>
                  <a:srgbClr val="3C78D8"/>
                </a:solidFill>
                <a:latin typeface="Courier New"/>
                <a:ea typeface="Courier New"/>
              </a:rPr>
              <a:t>len</a:t>
            </a:r>
            <a:r>
              <a:rPr lang="en-GB" sz="1400" b="1" dirty="0">
                <a:latin typeface="Courier New"/>
                <a:ea typeface="Courier New"/>
              </a:rPr>
              <a:t>(</a:t>
            </a:r>
            <a:r>
              <a:rPr lang="en-GB" sz="1400" b="1" dirty="0" err="1">
                <a:latin typeface="Courier New"/>
                <a:ea typeface="Courier New"/>
              </a:rPr>
              <a:t>mylist</a:t>
            </a:r>
            <a:r>
              <a:rPr lang="en-GB" sz="1400" b="1" dirty="0">
                <a:latin typeface="Courier New"/>
                <a:ea typeface="Courier New"/>
              </a:rPr>
              <a:t>) == 1: </a:t>
            </a:r>
            <a:r>
              <a:rPr lang="en-GB" sz="1400" b="1" dirty="0">
                <a:solidFill>
                  <a:schemeClr val="bg1">
                    <a:lumMod val="65000"/>
                  </a:schemeClr>
                </a:solidFill>
                <a:latin typeface="Courier New"/>
                <a:ea typeface="Courier New"/>
              </a:rPr>
              <a:t>#if list has only one element…</a:t>
            </a:r>
            <a:endParaRPr lang="en-SG" sz="1400" b="1" dirty="0">
              <a:latin typeface="Arial"/>
              <a:ea typeface="Arial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GB" sz="1400" b="1" dirty="0">
                <a:latin typeface="Courier New"/>
                <a:ea typeface="Courier New"/>
              </a:rPr>
              <a:t>		</a:t>
            </a:r>
            <a:r>
              <a:rPr lang="en-GB" sz="1400" b="1" dirty="0">
                <a:solidFill>
                  <a:srgbClr val="3C78D8"/>
                </a:solidFill>
                <a:latin typeface="Courier New"/>
                <a:ea typeface="Courier New"/>
              </a:rPr>
              <a:t>if </a:t>
            </a:r>
            <a:r>
              <a:rPr lang="en-GB" sz="1400" b="1" dirty="0" err="1">
                <a:latin typeface="Courier New"/>
                <a:ea typeface="Courier New"/>
              </a:rPr>
              <a:t>mylist</a:t>
            </a:r>
            <a:r>
              <a:rPr lang="en-GB" sz="1400" b="1" dirty="0">
                <a:latin typeface="Courier New"/>
                <a:ea typeface="Courier New"/>
              </a:rPr>
              <a:t>[0] == element: </a:t>
            </a:r>
            <a:r>
              <a:rPr lang="en-GB" sz="1400" b="1" dirty="0">
                <a:solidFill>
                  <a:schemeClr val="bg1">
                    <a:lumMod val="65000"/>
                  </a:schemeClr>
                </a:solidFill>
                <a:latin typeface="Courier New"/>
                <a:ea typeface="Courier New"/>
              </a:rPr>
              <a:t>#we check if it’s there</a:t>
            </a:r>
            <a:endParaRPr lang="en-SG" sz="1400" b="1" dirty="0">
              <a:latin typeface="Arial"/>
              <a:ea typeface="Arial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GB" sz="1400" b="1" dirty="0">
                <a:latin typeface="Courier New"/>
                <a:ea typeface="Courier New"/>
              </a:rPr>
              <a:t>			</a:t>
            </a:r>
            <a:r>
              <a:rPr lang="en-GB" sz="1400" b="1" dirty="0">
                <a:solidFill>
                  <a:srgbClr val="3C78D8"/>
                </a:solidFill>
                <a:latin typeface="Courier New"/>
                <a:ea typeface="Courier New"/>
              </a:rPr>
              <a:t>return </a:t>
            </a:r>
            <a:r>
              <a:rPr lang="en-GB" sz="1400" b="1" dirty="0">
                <a:latin typeface="Courier New"/>
                <a:ea typeface="Courier New"/>
              </a:rPr>
              <a:t>True</a:t>
            </a:r>
            <a:endParaRPr lang="en-SG" sz="1400" b="1" dirty="0">
              <a:latin typeface="Arial"/>
              <a:ea typeface="Arial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GB" sz="1400" b="1" dirty="0">
                <a:latin typeface="Courier New"/>
                <a:ea typeface="Courier New"/>
              </a:rPr>
              <a:t>		</a:t>
            </a:r>
            <a:r>
              <a:rPr lang="en-GB" sz="1400" b="1" dirty="0">
                <a:solidFill>
                  <a:srgbClr val="3C78D8"/>
                </a:solidFill>
                <a:latin typeface="Courier New"/>
                <a:ea typeface="Courier New"/>
              </a:rPr>
              <a:t>else</a:t>
            </a:r>
            <a:r>
              <a:rPr lang="en-GB" sz="1400" b="1" dirty="0">
                <a:latin typeface="Courier New"/>
                <a:ea typeface="Courier New"/>
              </a:rPr>
              <a:t>: </a:t>
            </a:r>
            <a:r>
              <a:rPr lang="en-GB" sz="1400" b="1" dirty="0">
                <a:solidFill>
                  <a:schemeClr val="bg1">
                    <a:lumMod val="65000"/>
                  </a:schemeClr>
                </a:solidFill>
                <a:latin typeface="Courier New"/>
                <a:ea typeface="Courier New"/>
              </a:rPr>
              <a:t>#otherwise, it’s not in the list</a:t>
            </a:r>
            <a:endParaRPr lang="en-SG" sz="1400" b="1" dirty="0">
              <a:latin typeface="Arial"/>
              <a:ea typeface="Arial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GB" sz="1400" b="1" dirty="0">
                <a:latin typeface="Courier New"/>
                <a:ea typeface="Courier New"/>
              </a:rPr>
              <a:t>			</a:t>
            </a:r>
            <a:r>
              <a:rPr lang="en-GB" sz="1400" b="1" dirty="0">
                <a:solidFill>
                  <a:srgbClr val="3C78D8"/>
                </a:solidFill>
                <a:latin typeface="Courier New"/>
                <a:ea typeface="Courier New"/>
              </a:rPr>
              <a:t>return </a:t>
            </a:r>
            <a:r>
              <a:rPr lang="en-GB" sz="1400" b="1" dirty="0">
                <a:latin typeface="Courier New"/>
                <a:ea typeface="Courier New"/>
              </a:rPr>
              <a:t>False </a:t>
            </a:r>
            <a:endParaRPr lang="en-SG" sz="1400" b="1" dirty="0">
              <a:latin typeface="Arial"/>
              <a:ea typeface="Arial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GB" sz="1400" b="1" dirty="0">
                <a:latin typeface="Courier New"/>
                <a:ea typeface="Courier New"/>
              </a:rPr>
              <a:t>	mid = </a:t>
            </a:r>
            <a:r>
              <a:rPr lang="en-GB" sz="1400" b="1" dirty="0" err="1">
                <a:solidFill>
                  <a:srgbClr val="3C78D8"/>
                </a:solidFill>
                <a:latin typeface="Courier New"/>
                <a:ea typeface="Courier New"/>
              </a:rPr>
              <a:t>int</a:t>
            </a:r>
            <a:r>
              <a:rPr lang="en-GB" sz="1400" b="1" dirty="0">
                <a:latin typeface="Courier New"/>
                <a:ea typeface="Courier New"/>
              </a:rPr>
              <a:t>(</a:t>
            </a:r>
            <a:r>
              <a:rPr lang="en-GB" sz="1400" b="1" dirty="0" err="1">
                <a:solidFill>
                  <a:srgbClr val="3C78D8"/>
                </a:solidFill>
                <a:latin typeface="Courier New"/>
                <a:ea typeface="Courier New"/>
              </a:rPr>
              <a:t>len</a:t>
            </a:r>
            <a:r>
              <a:rPr lang="en-GB" sz="1400" b="1" dirty="0">
                <a:latin typeface="Courier New"/>
                <a:ea typeface="Courier New"/>
              </a:rPr>
              <a:t>(</a:t>
            </a:r>
            <a:r>
              <a:rPr lang="en-GB" sz="1400" b="1" dirty="0" err="1">
                <a:latin typeface="Courier New"/>
                <a:ea typeface="Courier New"/>
              </a:rPr>
              <a:t>mylist</a:t>
            </a:r>
            <a:r>
              <a:rPr lang="en-GB" sz="1400" b="1" dirty="0">
                <a:latin typeface="Courier New"/>
                <a:ea typeface="Courier New"/>
              </a:rPr>
              <a:t>)/2) </a:t>
            </a:r>
            <a:r>
              <a:rPr lang="en-GB" sz="1400" b="1" dirty="0">
                <a:solidFill>
                  <a:schemeClr val="bg1">
                    <a:lumMod val="65000"/>
                  </a:schemeClr>
                </a:solidFill>
                <a:latin typeface="Courier New"/>
                <a:ea typeface="Courier New"/>
              </a:rPr>
              <a:t>#we take the current list, and pick the middle item…</a:t>
            </a:r>
            <a:endParaRPr lang="en-SG" sz="1400" b="1" dirty="0">
              <a:latin typeface="Arial"/>
              <a:ea typeface="Arial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GB" sz="1400" b="1" dirty="0">
                <a:latin typeface="Courier New"/>
                <a:ea typeface="Courier New"/>
              </a:rPr>
              <a:t>	</a:t>
            </a:r>
            <a:r>
              <a:rPr lang="en-GB" sz="1400" b="1" dirty="0">
                <a:solidFill>
                  <a:srgbClr val="3C78D8"/>
                </a:solidFill>
                <a:latin typeface="Courier New"/>
                <a:ea typeface="Courier New"/>
              </a:rPr>
              <a:t>if </a:t>
            </a:r>
            <a:r>
              <a:rPr lang="en-GB" sz="1400" b="1" dirty="0">
                <a:latin typeface="Courier New"/>
                <a:ea typeface="Courier New"/>
              </a:rPr>
              <a:t>element &lt; </a:t>
            </a:r>
            <a:r>
              <a:rPr lang="en-GB" sz="1400" b="1" dirty="0" err="1">
                <a:latin typeface="Courier New"/>
                <a:ea typeface="Courier New"/>
              </a:rPr>
              <a:t>mylist</a:t>
            </a:r>
            <a:r>
              <a:rPr lang="en-GB" sz="1400" b="1" dirty="0">
                <a:latin typeface="Courier New"/>
                <a:ea typeface="Courier New"/>
              </a:rPr>
              <a:t>[mid]: </a:t>
            </a:r>
            <a:r>
              <a:rPr lang="en-GB" sz="1400" b="1" dirty="0">
                <a:solidFill>
                  <a:schemeClr val="bg1">
                    <a:lumMod val="65000"/>
                  </a:schemeClr>
                </a:solidFill>
                <a:latin typeface="Courier New"/>
                <a:ea typeface="Courier New"/>
              </a:rPr>
              <a:t>#if what we are looking for is smaller than the middle item…</a:t>
            </a:r>
            <a:endParaRPr lang="en-SG" sz="1400" b="1" dirty="0">
              <a:latin typeface="Arial"/>
              <a:ea typeface="Arial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GB" sz="1400" b="1" dirty="0">
                <a:latin typeface="Courier New"/>
                <a:ea typeface="Courier New"/>
              </a:rPr>
              <a:t>		</a:t>
            </a:r>
            <a:r>
              <a:rPr lang="en-GB" sz="1400" b="1" dirty="0">
                <a:solidFill>
                  <a:srgbClr val="3C78D8"/>
                </a:solidFill>
                <a:latin typeface="Courier New"/>
                <a:ea typeface="Courier New"/>
              </a:rPr>
              <a:t>return </a:t>
            </a:r>
            <a:r>
              <a:rPr lang="en-GB" sz="1400" b="1" dirty="0" err="1">
                <a:latin typeface="Courier New"/>
                <a:ea typeface="Courier New"/>
              </a:rPr>
              <a:t>binary_search</a:t>
            </a:r>
            <a:r>
              <a:rPr lang="en-GB" sz="1400" b="1" dirty="0">
                <a:latin typeface="Courier New"/>
                <a:ea typeface="Courier New"/>
              </a:rPr>
              <a:t>(</a:t>
            </a:r>
            <a:r>
              <a:rPr lang="en-GB" sz="1400" b="1" dirty="0" err="1">
                <a:latin typeface="Courier New"/>
                <a:ea typeface="Courier New"/>
              </a:rPr>
              <a:t>mylist</a:t>
            </a:r>
            <a:r>
              <a:rPr lang="en-GB" sz="1400" b="1" dirty="0">
                <a:latin typeface="Courier New"/>
                <a:ea typeface="Courier New"/>
              </a:rPr>
              <a:t>[:mid], element) </a:t>
            </a:r>
            <a:r>
              <a:rPr lang="en-GB" sz="1400" b="1" dirty="0">
                <a:solidFill>
                  <a:schemeClr val="bg1">
                    <a:lumMod val="65000"/>
                  </a:schemeClr>
                </a:solidFill>
                <a:latin typeface="Courier New"/>
                <a:ea typeface="Courier New"/>
              </a:rPr>
              <a:t>#... Then we need to look at items smaller than it </a:t>
            </a:r>
            <a:endParaRPr lang="en-SG" sz="1400" b="1" dirty="0">
              <a:latin typeface="Arial"/>
              <a:ea typeface="Arial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GB" sz="1400" b="1" dirty="0">
                <a:latin typeface="Courier New"/>
                <a:ea typeface="Courier New"/>
              </a:rPr>
              <a:t>	</a:t>
            </a:r>
            <a:r>
              <a:rPr lang="en-GB" sz="1400" b="1" dirty="0" err="1">
                <a:solidFill>
                  <a:srgbClr val="3C78D8"/>
                </a:solidFill>
                <a:latin typeface="Courier New"/>
                <a:ea typeface="Courier New"/>
              </a:rPr>
              <a:t>elif</a:t>
            </a:r>
            <a:r>
              <a:rPr lang="en-GB" sz="1400" b="1" dirty="0">
                <a:solidFill>
                  <a:srgbClr val="3C78D8"/>
                </a:solidFill>
                <a:latin typeface="Courier New"/>
                <a:ea typeface="Courier New"/>
              </a:rPr>
              <a:t> </a:t>
            </a:r>
            <a:r>
              <a:rPr lang="en-GB" sz="1400" b="1" dirty="0">
                <a:latin typeface="Courier New"/>
                <a:ea typeface="Courier New"/>
              </a:rPr>
              <a:t>element &gt; </a:t>
            </a:r>
            <a:r>
              <a:rPr lang="en-GB" sz="1400" b="1" dirty="0" err="1">
                <a:latin typeface="Courier New"/>
                <a:ea typeface="Courier New"/>
              </a:rPr>
              <a:t>mylist</a:t>
            </a:r>
            <a:r>
              <a:rPr lang="en-GB" sz="1400" b="1" dirty="0">
                <a:latin typeface="Courier New"/>
                <a:ea typeface="Courier New"/>
              </a:rPr>
              <a:t>[mid]: </a:t>
            </a:r>
            <a:r>
              <a:rPr lang="en-GB" sz="1400" b="1" dirty="0">
                <a:solidFill>
                  <a:schemeClr val="bg1">
                    <a:lumMod val="65000"/>
                  </a:schemeClr>
                </a:solidFill>
                <a:latin typeface="Courier New"/>
                <a:ea typeface="Courier New"/>
              </a:rPr>
              <a:t>#</a:t>
            </a:r>
            <a:r>
              <a:rPr lang="en-SG" sz="1400" b="1" dirty="0">
                <a:solidFill>
                  <a:schemeClr val="bg1">
                    <a:lumMod val="65000"/>
                  </a:schemeClr>
                </a:solidFill>
                <a:latin typeface="Courier New"/>
                <a:ea typeface="Courier New"/>
              </a:rPr>
              <a:t>... If what we are looking for is larger than the current item…</a:t>
            </a:r>
            <a:endParaRPr lang="en-SG" sz="1400" b="1" dirty="0">
              <a:latin typeface="Arial"/>
              <a:ea typeface="Arial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GB" sz="1400" b="1" dirty="0">
                <a:latin typeface="Courier New"/>
                <a:ea typeface="Courier New"/>
              </a:rPr>
              <a:t>		</a:t>
            </a:r>
            <a:r>
              <a:rPr lang="en-GB" sz="1400" b="1" dirty="0">
                <a:solidFill>
                  <a:srgbClr val="3C78D8"/>
                </a:solidFill>
                <a:latin typeface="Courier New"/>
                <a:ea typeface="Courier New"/>
              </a:rPr>
              <a:t>return </a:t>
            </a:r>
            <a:r>
              <a:rPr lang="en-GB" sz="1400" b="1" dirty="0" err="1">
                <a:latin typeface="Courier New"/>
                <a:ea typeface="Courier New"/>
              </a:rPr>
              <a:t>binary_search</a:t>
            </a:r>
            <a:r>
              <a:rPr lang="en-GB" sz="1400" b="1" dirty="0">
                <a:latin typeface="Courier New"/>
                <a:ea typeface="Courier New"/>
              </a:rPr>
              <a:t>(</a:t>
            </a:r>
            <a:r>
              <a:rPr lang="en-GB" sz="1400" b="1" dirty="0" err="1">
                <a:latin typeface="Courier New"/>
                <a:ea typeface="Courier New"/>
              </a:rPr>
              <a:t>mylist</a:t>
            </a:r>
            <a:r>
              <a:rPr lang="en-GB" sz="1400" b="1" dirty="0">
                <a:latin typeface="Courier New"/>
                <a:ea typeface="Courier New"/>
              </a:rPr>
              <a:t>[mid+1:], element) </a:t>
            </a:r>
            <a:r>
              <a:rPr lang="en-SG" sz="1400" b="1" dirty="0">
                <a:solidFill>
                  <a:schemeClr val="bg1">
                    <a:lumMod val="65000"/>
                  </a:schemeClr>
                </a:solidFill>
                <a:latin typeface="Courier New"/>
                <a:ea typeface="Courier New"/>
              </a:rPr>
              <a:t>#we need to look at larger items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GB" sz="1400" b="1" dirty="0">
                <a:latin typeface="Courier New"/>
                <a:ea typeface="Courier New"/>
              </a:rPr>
              <a:t>	</a:t>
            </a:r>
            <a:r>
              <a:rPr lang="en-GB" sz="1400" b="1" dirty="0">
                <a:solidFill>
                  <a:srgbClr val="3C78D8"/>
                </a:solidFill>
                <a:latin typeface="Courier New"/>
                <a:ea typeface="Courier New"/>
              </a:rPr>
              <a:t>else</a:t>
            </a:r>
            <a:r>
              <a:rPr lang="en-GB" sz="1400" b="1" dirty="0">
                <a:latin typeface="Courier New"/>
                <a:ea typeface="Courier New"/>
              </a:rPr>
              <a:t>: </a:t>
            </a:r>
            <a:r>
              <a:rPr lang="en-SG" sz="1400" b="1" dirty="0">
                <a:solidFill>
                  <a:schemeClr val="bg1">
                    <a:lumMod val="65000"/>
                  </a:schemeClr>
                </a:solidFill>
                <a:latin typeface="Courier New"/>
                <a:ea typeface="Courier New"/>
              </a:rPr>
              <a:t>#If both conditions above are false, the only logical conclusion is that…</a:t>
            </a:r>
            <a:endParaRPr lang="en-SG" sz="1400" b="1" dirty="0">
              <a:latin typeface="Arial"/>
              <a:ea typeface="Arial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GB" sz="1400" b="1" dirty="0">
                <a:latin typeface="Courier New"/>
                <a:ea typeface="Courier New"/>
              </a:rPr>
              <a:t>		</a:t>
            </a:r>
            <a:r>
              <a:rPr lang="en-GB" sz="1400" b="1" dirty="0">
                <a:solidFill>
                  <a:srgbClr val="3C78D8"/>
                </a:solidFill>
                <a:latin typeface="Courier New"/>
                <a:ea typeface="Courier New"/>
              </a:rPr>
              <a:t>return </a:t>
            </a:r>
            <a:r>
              <a:rPr lang="en-GB" sz="1400" b="1" dirty="0">
                <a:latin typeface="Courier New"/>
                <a:ea typeface="Courier New"/>
              </a:rPr>
              <a:t>True </a:t>
            </a:r>
            <a:r>
              <a:rPr lang="en-SG" sz="1400" b="1" dirty="0">
                <a:solidFill>
                  <a:schemeClr val="bg1">
                    <a:lumMod val="65000"/>
                  </a:schemeClr>
                </a:solidFill>
                <a:latin typeface="Courier New"/>
                <a:ea typeface="Courier New"/>
              </a:rPr>
              <a:t>#We found it!</a:t>
            </a:r>
            <a:endParaRPr lang="en-SG" sz="1400" b="1" dirty="0">
              <a:effectLst/>
              <a:latin typeface="Arial"/>
              <a:ea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43238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4758</TotalTime>
  <Words>706</Words>
  <Application>Microsoft Macintosh PowerPoint</Application>
  <PresentationFormat>Widescreen</PresentationFormat>
  <Paragraphs>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Pies required today… Please take one on your way to your seat </dc:title>
  <dc:creator>bfjghod Goh</dc:creator>
  <cp:lastModifiedBy>Goh Wen Bin Wilson (Dr)</cp:lastModifiedBy>
  <cp:revision>79</cp:revision>
  <dcterms:created xsi:type="dcterms:W3CDTF">2019-02-17T04:13:24Z</dcterms:created>
  <dcterms:modified xsi:type="dcterms:W3CDTF">2020-01-12T03:40:47Z</dcterms:modified>
</cp:coreProperties>
</file>